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sldIdLst>
    <p:sldId id="288" r:id="rId2"/>
  </p:sldIdLst>
  <p:sldSz cx="6858000" cy="9906000" type="A4"/>
  <p:notesSz cx="7099300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20042" autoAdjust="0"/>
    <p:restoredTop sz="91181" autoAdjust="0"/>
  </p:normalViewPr>
  <p:slideViewPr>
    <p:cSldViewPr snapToGrid="0">
      <p:cViewPr varScale="1">
        <p:scale>
          <a:sx n="66" d="100"/>
          <a:sy n="66" d="100"/>
        </p:scale>
        <p:origin x="192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1"/>
            <a:ext cx="3076977" cy="513789"/>
          </a:xfrm>
          <a:prstGeom prst="rect">
            <a:avLst/>
          </a:prstGeom>
        </p:spPr>
        <p:txBody>
          <a:bodyPr vert="horz" lIns="95411" tIns="47707" rIns="95411" bIns="47707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0650" y="1"/>
            <a:ext cx="3076976" cy="513789"/>
          </a:xfrm>
          <a:prstGeom prst="rect">
            <a:avLst/>
          </a:prstGeom>
        </p:spPr>
        <p:txBody>
          <a:bodyPr vert="horz" lIns="95411" tIns="47707" rIns="95411" bIns="47707" rtlCol="0"/>
          <a:lstStyle>
            <a:lvl1pPr algn="r">
              <a:defRPr sz="1300"/>
            </a:lvl1pPr>
          </a:lstStyle>
          <a:p>
            <a:fld id="{574FFFE4-B70F-4937-8927-C39CD873C918}" type="datetimeFigureOut">
              <a:rPr kumimoji="1" lang="ja-JP" altLang="en-US" smtClean="0"/>
              <a:t>2019/1/14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54263" y="1279525"/>
            <a:ext cx="2390775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411" tIns="47707" rIns="95411" bIns="47707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09433" y="4925459"/>
            <a:ext cx="5680444" cy="4029621"/>
          </a:xfrm>
          <a:prstGeom prst="rect">
            <a:avLst/>
          </a:prstGeom>
        </p:spPr>
        <p:txBody>
          <a:bodyPr vert="horz" lIns="95411" tIns="47707" rIns="95411" bIns="47707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5" y="9720825"/>
            <a:ext cx="3076977" cy="513789"/>
          </a:xfrm>
          <a:prstGeom prst="rect">
            <a:avLst/>
          </a:prstGeom>
        </p:spPr>
        <p:txBody>
          <a:bodyPr vert="horz" lIns="95411" tIns="47707" rIns="95411" bIns="47707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0650" y="9720825"/>
            <a:ext cx="3076976" cy="513789"/>
          </a:xfrm>
          <a:prstGeom prst="rect">
            <a:avLst/>
          </a:prstGeom>
        </p:spPr>
        <p:txBody>
          <a:bodyPr vert="horz" lIns="95411" tIns="47707" rIns="95411" bIns="47707" rtlCol="0" anchor="b"/>
          <a:lstStyle>
            <a:lvl1pPr algn="r">
              <a:defRPr sz="1300"/>
            </a:lvl1pPr>
          </a:lstStyle>
          <a:p>
            <a:fld id="{14E729B5-C700-482F-936B-19AA96456A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78972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354263" y="1279525"/>
            <a:ext cx="2390775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54326">
              <a:defRPr/>
            </a:pPr>
            <a:fld id="{14E729B5-C700-482F-936B-19AA96456AE8}" type="slidenum">
              <a:rPr kumimoji="0" lang="ja-JP" altLang="en-US" sz="1900" kern="0">
                <a:solidFill>
                  <a:prstClr val="black"/>
                </a:solidFill>
              </a:rPr>
              <a:pPr defTabSz="954326">
                <a:defRPr/>
              </a:pPr>
              <a:t>1</a:t>
            </a:fld>
            <a:endParaRPr kumimoji="0" lang="ja-JP" altLang="en-US" sz="1900" ker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94541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C2AC-999D-408F-AFD1-35612DCB1D30}" type="datetimeFigureOut">
              <a:rPr kumimoji="1" lang="ja-JP" altLang="en-US" smtClean="0"/>
              <a:t>2019/1/14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F5A54-9A2F-4651-8240-98C68A471D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89473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C2AC-999D-408F-AFD1-35612DCB1D30}" type="datetimeFigureOut">
              <a:rPr kumimoji="1" lang="ja-JP" altLang="en-US" smtClean="0"/>
              <a:t>2019/1/14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F5A54-9A2F-4651-8240-98C68A471D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2923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C2AC-999D-408F-AFD1-35612DCB1D30}" type="datetimeFigureOut">
              <a:rPr kumimoji="1" lang="ja-JP" altLang="en-US" smtClean="0"/>
              <a:t>2019/1/14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F5A54-9A2F-4651-8240-98C68A471D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6970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C2AC-999D-408F-AFD1-35612DCB1D30}" type="datetimeFigureOut">
              <a:rPr kumimoji="1" lang="ja-JP" altLang="en-US" smtClean="0"/>
              <a:t>2019/1/14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F5A54-9A2F-4651-8240-98C68A471D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9268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C2AC-999D-408F-AFD1-35612DCB1D30}" type="datetimeFigureOut">
              <a:rPr kumimoji="1" lang="ja-JP" altLang="en-US" smtClean="0"/>
              <a:t>2019/1/14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F5A54-9A2F-4651-8240-98C68A471D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4782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C2AC-999D-408F-AFD1-35612DCB1D30}" type="datetimeFigureOut">
              <a:rPr kumimoji="1" lang="ja-JP" altLang="en-US" smtClean="0"/>
              <a:t>2019/1/14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F5A54-9A2F-4651-8240-98C68A471D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29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C2AC-999D-408F-AFD1-35612DCB1D30}" type="datetimeFigureOut">
              <a:rPr kumimoji="1" lang="ja-JP" altLang="en-US" smtClean="0"/>
              <a:t>2019/1/14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F5A54-9A2F-4651-8240-98C68A471D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72413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C2AC-999D-408F-AFD1-35612DCB1D30}" type="datetimeFigureOut">
              <a:rPr kumimoji="1" lang="ja-JP" altLang="en-US" smtClean="0"/>
              <a:t>2019/1/14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F5A54-9A2F-4651-8240-98C68A471D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3286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C2AC-999D-408F-AFD1-35612DCB1D30}" type="datetimeFigureOut">
              <a:rPr kumimoji="1" lang="ja-JP" altLang="en-US" smtClean="0"/>
              <a:t>2019/1/14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F5A54-9A2F-4651-8240-98C68A471D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494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C2AC-999D-408F-AFD1-35612DCB1D30}" type="datetimeFigureOut">
              <a:rPr kumimoji="1" lang="ja-JP" altLang="en-US" smtClean="0"/>
              <a:t>2019/1/14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F5A54-9A2F-4651-8240-98C68A471D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42647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C2AC-999D-408F-AFD1-35612DCB1D30}" type="datetimeFigureOut">
              <a:rPr kumimoji="1" lang="ja-JP" altLang="en-US" smtClean="0"/>
              <a:t>2019/1/14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F5A54-9A2F-4651-8240-98C68A471D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9031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E2C2AC-999D-408F-AFD1-35612DCB1D30}" type="datetimeFigureOut">
              <a:rPr kumimoji="1" lang="ja-JP" altLang="en-US" smtClean="0"/>
              <a:t>2019/1/14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9F5A54-9A2F-4651-8240-98C68A471D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1902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-15552" y="25216"/>
            <a:ext cx="39724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itchFamily="50" charset="-128"/>
                <a:ea typeface="HG丸ｺﾞｼｯｸM-PRO" pitchFamily="50" charset="-128"/>
              </a:rPr>
              <a:t>チェックリスト法</a:t>
            </a:r>
          </a:p>
        </p:txBody>
      </p:sp>
      <p:sp>
        <p:nvSpPr>
          <p:cNvPr id="28" name="正方形/長方形 27"/>
          <p:cNvSpPr/>
          <p:nvPr/>
        </p:nvSpPr>
        <p:spPr>
          <a:xfrm>
            <a:off x="2108718" y="8336696"/>
            <a:ext cx="4693300" cy="3863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2978065" y="98334"/>
            <a:ext cx="3822193" cy="44243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2938943" y="125266"/>
            <a:ext cx="22153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班　　　　　　氏名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-12440" y="546384"/>
            <a:ext cx="39724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itchFamily="50" charset="-128"/>
                <a:ea typeface="HG丸ｺﾞｼｯｸM-PRO" pitchFamily="50" charset="-128"/>
              </a:rPr>
              <a:t>テーマ</a:t>
            </a:r>
          </a:p>
        </p:txBody>
      </p:sp>
      <p:sp>
        <p:nvSpPr>
          <p:cNvPr id="24" name="正方形/長方形 23"/>
          <p:cNvSpPr/>
          <p:nvPr/>
        </p:nvSpPr>
        <p:spPr>
          <a:xfrm>
            <a:off x="953311" y="600268"/>
            <a:ext cx="5848707" cy="471458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-32475" y="8270426"/>
            <a:ext cx="2141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itchFamily="50" charset="-128"/>
                <a:ea typeface="HG丸ｺﾞｼｯｸM-PRO" pitchFamily="50" charset="-128"/>
              </a:rPr>
              <a:t>③完成アイディア</a:t>
            </a: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2050662" y="8269214"/>
            <a:ext cx="21411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itchFamily="50" charset="-128"/>
                <a:ea typeface="HG丸ｺﾞｼｯｸM-PRO" pitchFamily="50" charset="-128"/>
              </a:rPr>
              <a:t>タイトル</a:t>
            </a:r>
          </a:p>
        </p:txBody>
      </p:sp>
      <p:sp>
        <p:nvSpPr>
          <p:cNvPr id="41" name="正方形/長方形 40"/>
          <p:cNvSpPr/>
          <p:nvPr/>
        </p:nvSpPr>
        <p:spPr>
          <a:xfrm>
            <a:off x="42169" y="8778192"/>
            <a:ext cx="6768682" cy="105900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42169" y="8778192"/>
            <a:ext cx="21411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itchFamily="50" charset="-128"/>
                <a:ea typeface="HG丸ｺﾞｼｯｸM-PRO" pitchFamily="50" charset="-128"/>
              </a:rPr>
              <a:t>内容</a:t>
            </a: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12698" y="1358520"/>
            <a:ext cx="20690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itchFamily="50" charset="-128"/>
                <a:ea typeface="HG丸ｺﾞｼｯｸM-PRO" pitchFamily="50" charset="-128"/>
              </a:rPr>
              <a:t>１）別の使い道は？</a:t>
            </a:r>
            <a:endParaRPr kumimoji="0" lang="en-US" altLang="ja-JP" sz="1400" b="0" i="0" u="sng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53" name="正方形/長方形 52"/>
          <p:cNvSpPr/>
          <p:nvPr/>
        </p:nvSpPr>
        <p:spPr>
          <a:xfrm>
            <a:off x="61250" y="1377018"/>
            <a:ext cx="2379140" cy="72691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59" name="正方形/長方形 58"/>
          <p:cNvSpPr/>
          <p:nvPr/>
        </p:nvSpPr>
        <p:spPr>
          <a:xfrm>
            <a:off x="61250" y="2142993"/>
            <a:ext cx="2379140" cy="72691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61" name="正方形/長方形 60"/>
          <p:cNvSpPr/>
          <p:nvPr/>
        </p:nvSpPr>
        <p:spPr>
          <a:xfrm>
            <a:off x="61250" y="2908968"/>
            <a:ext cx="2379140" cy="72691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76" name="正方形/長方形 75"/>
          <p:cNvSpPr/>
          <p:nvPr/>
        </p:nvSpPr>
        <p:spPr>
          <a:xfrm>
            <a:off x="61250" y="3674943"/>
            <a:ext cx="2379140" cy="72691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81" name="正方形/長方形 80"/>
          <p:cNvSpPr/>
          <p:nvPr/>
        </p:nvSpPr>
        <p:spPr>
          <a:xfrm>
            <a:off x="61250" y="6738843"/>
            <a:ext cx="2379140" cy="72691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82" name="正方形/長方形 81"/>
          <p:cNvSpPr/>
          <p:nvPr/>
        </p:nvSpPr>
        <p:spPr>
          <a:xfrm>
            <a:off x="61250" y="4440918"/>
            <a:ext cx="2379140" cy="72691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83" name="正方形/長方形 82"/>
          <p:cNvSpPr/>
          <p:nvPr/>
        </p:nvSpPr>
        <p:spPr>
          <a:xfrm>
            <a:off x="61250" y="5972868"/>
            <a:ext cx="2379140" cy="72691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84" name="正方形/長方形 83"/>
          <p:cNvSpPr/>
          <p:nvPr/>
        </p:nvSpPr>
        <p:spPr>
          <a:xfrm>
            <a:off x="61250" y="7504821"/>
            <a:ext cx="2379140" cy="72691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85" name="正方形/長方形 84"/>
          <p:cNvSpPr/>
          <p:nvPr/>
        </p:nvSpPr>
        <p:spPr>
          <a:xfrm>
            <a:off x="61250" y="5206893"/>
            <a:ext cx="2379140" cy="72691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86" name="テキスト ボックス 85"/>
          <p:cNvSpPr txBox="1"/>
          <p:nvPr/>
        </p:nvSpPr>
        <p:spPr>
          <a:xfrm>
            <a:off x="12696" y="2122620"/>
            <a:ext cx="2069067" cy="307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itchFamily="50" charset="-128"/>
                <a:ea typeface="HG丸ｺﾞｼｯｸM-PRO" pitchFamily="50" charset="-128"/>
              </a:rPr>
              <a:t>２）別の似たものは？</a:t>
            </a:r>
            <a:endParaRPr kumimoji="0" lang="en-US" altLang="ja-JP" sz="1400" b="0" i="0" u="sng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12698" y="2886720"/>
            <a:ext cx="24982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itchFamily="50" charset="-128"/>
                <a:ea typeface="HG丸ｺﾞｼｯｸM-PRO" pitchFamily="50" charset="-128"/>
              </a:rPr>
              <a:t>３）変えてみたら？</a:t>
            </a:r>
            <a:endParaRPr kumimoji="0" lang="en-US" altLang="ja-JP" sz="1400" b="0" i="0" u="sng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88" name="テキスト ボックス 87"/>
          <p:cNvSpPr txBox="1"/>
          <p:nvPr/>
        </p:nvSpPr>
        <p:spPr>
          <a:xfrm>
            <a:off x="12697" y="3650820"/>
            <a:ext cx="24041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itchFamily="50" charset="-128"/>
                <a:ea typeface="HG丸ｺﾞｼｯｸM-PRO" pitchFamily="50" charset="-128"/>
              </a:rPr>
              <a:t>４）大きくしてみたら？</a:t>
            </a:r>
            <a:endParaRPr kumimoji="0" lang="en-US" altLang="ja-JP" sz="1400" b="0" i="0" u="sng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89" name="テキスト ボックス 88"/>
          <p:cNvSpPr txBox="1"/>
          <p:nvPr/>
        </p:nvSpPr>
        <p:spPr>
          <a:xfrm>
            <a:off x="12697" y="4414920"/>
            <a:ext cx="24041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itchFamily="50" charset="-128"/>
                <a:ea typeface="HG丸ｺﾞｼｯｸM-PRO" pitchFamily="50" charset="-128"/>
              </a:rPr>
              <a:t>５）小さくしてみたら？</a:t>
            </a:r>
            <a:endParaRPr kumimoji="0" lang="en-US" altLang="ja-JP" sz="1400" b="0" i="0" u="sng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90" name="テキスト ボックス 89"/>
          <p:cNvSpPr txBox="1"/>
          <p:nvPr/>
        </p:nvSpPr>
        <p:spPr>
          <a:xfrm>
            <a:off x="12697" y="5179020"/>
            <a:ext cx="24041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itchFamily="50" charset="-128"/>
                <a:ea typeface="HG丸ｺﾞｼｯｸM-PRO" pitchFamily="50" charset="-128"/>
              </a:rPr>
              <a:t>６）他で代用できないか？</a:t>
            </a:r>
            <a:endParaRPr kumimoji="0" lang="en-US" altLang="ja-JP" sz="1400" b="0" i="0" u="sng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91" name="テキスト ボックス 90"/>
          <p:cNvSpPr txBox="1"/>
          <p:nvPr/>
        </p:nvSpPr>
        <p:spPr>
          <a:xfrm>
            <a:off x="12697" y="5943120"/>
            <a:ext cx="24041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itchFamily="50" charset="-128"/>
                <a:ea typeface="HG丸ｺﾞｼｯｸM-PRO" pitchFamily="50" charset="-128"/>
              </a:rPr>
              <a:t>７）入れ替えてみたら？</a:t>
            </a:r>
            <a:endParaRPr kumimoji="0" lang="en-US" altLang="ja-JP" sz="1400" b="0" i="0" u="sng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92" name="テキスト ボックス 91"/>
          <p:cNvSpPr txBox="1"/>
          <p:nvPr/>
        </p:nvSpPr>
        <p:spPr>
          <a:xfrm>
            <a:off x="12697" y="6707220"/>
            <a:ext cx="24041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itchFamily="50" charset="-128"/>
                <a:ea typeface="HG丸ｺﾞｼｯｸM-PRO" pitchFamily="50" charset="-128"/>
              </a:rPr>
              <a:t>８）逆にしてみたら？</a:t>
            </a:r>
            <a:endParaRPr kumimoji="0" lang="en-US" altLang="ja-JP" sz="1400" b="0" i="0" u="sng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93" name="テキスト ボックス 92"/>
          <p:cNvSpPr txBox="1"/>
          <p:nvPr/>
        </p:nvSpPr>
        <p:spPr>
          <a:xfrm>
            <a:off x="12697" y="7471322"/>
            <a:ext cx="24041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itchFamily="50" charset="-128"/>
                <a:ea typeface="HG丸ｺﾞｼｯｸM-PRO" pitchFamily="50" charset="-128"/>
              </a:rPr>
              <a:t>９）組み合わせてみたら？</a:t>
            </a:r>
            <a:endParaRPr kumimoji="0" lang="en-US" altLang="ja-JP" sz="1400" b="0" i="0" u="sng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94" name="テキスト ボックス 93"/>
          <p:cNvSpPr txBox="1"/>
          <p:nvPr/>
        </p:nvSpPr>
        <p:spPr>
          <a:xfrm>
            <a:off x="36288" y="1663314"/>
            <a:ext cx="238051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itchFamily="50" charset="-128"/>
                <a:ea typeface="HG丸ｺﾞｼｯｸM-PRO" pitchFamily="50" charset="-128"/>
              </a:rPr>
              <a:t>転用：新しい使い方、一部を改造</a:t>
            </a:r>
            <a:endParaRPr kumimoji="0" lang="en-US" altLang="ja-JP" sz="11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丸ｺﾞｼｯｸM-PRO" pitchFamily="50" charset="-128"/>
              <a:ea typeface="HG丸ｺﾞｼｯｸM-PRO" pitchFamily="50" charset="-128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itchFamily="50" charset="-128"/>
                <a:ea typeface="HG丸ｺﾞｼｯｸM-PRO" pitchFamily="50" charset="-128"/>
              </a:rPr>
              <a:t>例→電球を殺菌装置に</a:t>
            </a:r>
          </a:p>
        </p:txBody>
      </p:sp>
      <p:sp>
        <p:nvSpPr>
          <p:cNvPr id="95" name="テキスト ボックス 94"/>
          <p:cNvSpPr txBox="1"/>
          <p:nvPr/>
        </p:nvSpPr>
        <p:spPr>
          <a:xfrm>
            <a:off x="36288" y="2427414"/>
            <a:ext cx="211540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itchFamily="50" charset="-128"/>
                <a:ea typeface="HG丸ｺﾞｼｯｸM-PRO" pitchFamily="50" charset="-128"/>
              </a:rPr>
              <a:t>応用：類似のものを真似</a:t>
            </a:r>
            <a:endParaRPr kumimoji="0" lang="en-US" altLang="ja-JP" sz="11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丸ｺﾞｼｯｸM-PRO" pitchFamily="50" charset="-128"/>
              <a:ea typeface="HG丸ｺﾞｼｯｸM-PRO" pitchFamily="50" charset="-128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itchFamily="50" charset="-128"/>
                <a:ea typeface="HG丸ｺﾞｼｯｸM-PRO" pitchFamily="50" charset="-128"/>
              </a:rPr>
              <a:t>例→コウモリからレーダー</a:t>
            </a:r>
          </a:p>
        </p:txBody>
      </p:sp>
      <p:sp>
        <p:nvSpPr>
          <p:cNvPr id="96" name="テキスト ボックス 95"/>
          <p:cNvSpPr txBox="1"/>
          <p:nvPr/>
        </p:nvSpPr>
        <p:spPr>
          <a:xfrm>
            <a:off x="36288" y="3191514"/>
            <a:ext cx="284311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itchFamily="50" charset="-128"/>
                <a:ea typeface="HG丸ｺﾞｼｯｸM-PRO" pitchFamily="50" charset="-128"/>
              </a:rPr>
              <a:t>変更：色、音、素材、動き、形式</a:t>
            </a:r>
            <a:endParaRPr kumimoji="0" lang="en-US" altLang="ja-JP" sz="11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丸ｺﾞｼｯｸM-PRO" pitchFamily="50" charset="-128"/>
              <a:ea typeface="HG丸ｺﾞｼｯｸM-PRO" pitchFamily="50" charset="-128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itchFamily="50" charset="-128"/>
                <a:ea typeface="HG丸ｺﾞｼｯｸM-PRO" pitchFamily="50" charset="-128"/>
              </a:rPr>
              <a:t>例→パッケージリニューアル</a:t>
            </a:r>
          </a:p>
        </p:txBody>
      </p:sp>
      <p:sp>
        <p:nvSpPr>
          <p:cNvPr id="97" name="テキスト ボックス 96"/>
          <p:cNvSpPr txBox="1"/>
          <p:nvPr/>
        </p:nvSpPr>
        <p:spPr>
          <a:xfrm>
            <a:off x="36288" y="3955614"/>
            <a:ext cx="273594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itchFamily="50" charset="-128"/>
                <a:ea typeface="HG丸ｺﾞｼｯｸM-PRO" pitchFamily="50" charset="-128"/>
              </a:rPr>
              <a:t>拡大：大、多、強、高、長、厚</a:t>
            </a:r>
            <a:endParaRPr kumimoji="0" lang="en-US" altLang="ja-JP" sz="11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丸ｺﾞｼｯｸM-PRO" pitchFamily="50" charset="-128"/>
              <a:ea typeface="HG丸ｺﾞｼｯｸM-PRO" pitchFamily="50" charset="-128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itchFamily="50" charset="-128"/>
                <a:ea typeface="HG丸ｺﾞｼｯｸM-PRO" pitchFamily="50" charset="-128"/>
              </a:rPr>
              <a:t>例→年間パスポート</a:t>
            </a:r>
          </a:p>
        </p:txBody>
      </p:sp>
      <p:sp>
        <p:nvSpPr>
          <p:cNvPr id="98" name="テキスト ボックス 97"/>
          <p:cNvSpPr txBox="1"/>
          <p:nvPr/>
        </p:nvSpPr>
        <p:spPr>
          <a:xfrm>
            <a:off x="36288" y="4719714"/>
            <a:ext cx="273594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itchFamily="50" charset="-128"/>
                <a:ea typeface="HG丸ｺﾞｼｯｸM-PRO" pitchFamily="50" charset="-128"/>
              </a:rPr>
              <a:t>縮小：小、少、弱、低、短、薄</a:t>
            </a:r>
            <a:endParaRPr kumimoji="0" lang="en-US" altLang="ja-JP" sz="11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丸ｺﾞｼｯｸM-PRO" pitchFamily="50" charset="-128"/>
              <a:ea typeface="HG丸ｺﾞｼｯｸM-PRO" pitchFamily="50" charset="-128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itchFamily="50" charset="-128"/>
                <a:ea typeface="HG丸ｺﾞｼｯｸM-PRO" pitchFamily="50" charset="-128"/>
              </a:rPr>
              <a:t>例→１人用コンビニ総菜</a:t>
            </a:r>
          </a:p>
        </p:txBody>
      </p:sp>
      <p:sp>
        <p:nvSpPr>
          <p:cNvPr id="99" name="テキスト ボックス 98"/>
          <p:cNvSpPr txBox="1"/>
          <p:nvPr/>
        </p:nvSpPr>
        <p:spPr>
          <a:xfrm>
            <a:off x="36288" y="5483814"/>
            <a:ext cx="273594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itchFamily="50" charset="-128"/>
                <a:ea typeface="HG丸ｺﾞｼｯｸM-PRO" pitchFamily="50" charset="-128"/>
              </a:rPr>
              <a:t>代用：材料、人、アプローチ</a:t>
            </a:r>
            <a:endParaRPr kumimoji="0" lang="en-US" altLang="ja-JP" sz="11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丸ｺﾞｼｯｸM-PRO" pitchFamily="50" charset="-128"/>
              <a:ea typeface="HG丸ｺﾞｼｯｸM-PRO" pitchFamily="50" charset="-128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itchFamily="50" charset="-128"/>
                <a:ea typeface="HG丸ｺﾞｼｯｸM-PRO" pitchFamily="50" charset="-128"/>
              </a:rPr>
              <a:t>例→豆腐ハンバーグ</a:t>
            </a:r>
          </a:p>
        </p:txBody>
      </p:sp>
      <p:sp>
        <p:nvSpPr>
          <p:cNvPr id="100" name="テキスト ボックス 99"/>
          <p:cNvSpPr txBox="1"/>
          <p:nvPr/>
        </p:nvSpPr>
        <p:spPr>
          <a:xfrm>
            <a:off x="36288" y="6247914"/>
            <a:ext cx="273594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itchFamily="50" charset="-128"/>
                <a:ea typeface="HG丸ｺﾞｼｯｸM-PRO" pitchFamily="50" charset="-128"/>
              </a:rPr>
              <a:t>置換：レイアウト、要素、原因結果</a:t>
            </a:r>
            <a:endParaRPr kumimoji="0" lang="en-US" altLang="ja-JP" sz="11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丸ｺﾞｼｯｸM-PRO" pitchFamily="50" charset="-128"/>
              <a:ea typeface="HG丸ｺﾞｼｯｸM-PRO" pitchFamily="50" charset="-128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itchFamily="50" charset="-128"/>
                <a:ea typeface="HG丸ｺﾞｼｯｸM-PRO" pitchFamily="50" charset="-128"/>
              </a:rPr>
              <a:t>例→犯人がわかっている刑事ドラマ</a:t>
            </a:r>
            <a:endParaRPr kumimoji="0" lang="en-US" altLang="ja-JP" sz="11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101" name="テキスト ボックス 100"/>
          <p:cNvSpPr txBox="1"/>
          <p:nvPr/>
        </p:nvSpPr>
        <p:spPr>
          <a:xfrm>
            <a:off x="36288" y="7012014"/>
            <a:ext cx="273594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itchFamily="50" charset="-128"/>
                <a:ea typeface="HG丸ｺﾞｼｯｸM-PRO" pitchFamily="50" charset="-128"/>
              </a:rPr>
              <a:t>逆転：上下、左右、表裏、順序</a:t>
            </a:r>
            <a:endParaRPr kumimoji="0" lang="en-US" altLang="ja-JP" sz="11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丸ｺﾞｼｯｸM-PRO" pitchFamily="50" charset="-128"/>
              <a:ea typeface="HG丸ｺﾞｼｯｸM-PRO" pitchFamily="50" charset="-128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itchFamily="50" charset="-128"/>
                <a:ea typeface="HG丸ｺﾞｼｯｸM-PRO" pitchFamily="50" charset="-128"/>
              </a:rPr>
              <a:t>例→リバーシブルの枕</a:t>
            </a:r>
            <a:endParaRPr kumimoji="0" lang="en-US" altLang="ja-JP" sz="11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102" name="テキスト ボックス 101"/>
          <p:cNvSpPr txBox="1"/>
          <p:nvPr/>
        </p:nvSpPr>
        <p:spPr>
          <a:xfrm>
            <a:off x="36288" y="7776116"/>
            <a:ext cx="273594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itchFamily="50" charset="-128"/>
                <a:ea typeface="HG丸ｺﾞｼｯｸM-PRO" pitchFamily="50" charset="-128"/>
              </a:rPr>
              <a:t>結合：合体、混合、包括</a:t>
            </a:r>
            <a:endParaRPr kumimoji="0" lang="en-US" altLang="ja-JP" sz="11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丸ｺﾞｼｯｸM-PRO" pitchFamily="50" charset="-128"/>
              <a:ea typeface="HG丸ｺﾞｼｯｸM-PRO" pitchFamily="50" charset="-128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itchFamily="50" charset="-128"/>
                <a:ea typeface="HG丸ｺﾞｼｯｸM-PRO" pitchFamily="50" charset="-128"/>
              </a:rPr>
              <a:t>例→消しゴム付きシャーペン</a:t>
            </a:r>
            <a:endParaRPr kumimoji="0" lang="en-US" altLang="ja-JP" sz="11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43" name="正方形/長方形 42"/>
          <p:cNvSpPr/>
          <p:nvPr/>
        </p:nvSpPr>
        <p:spPr>
          <a:xfrm>
            <a:off x="2491186" y="1377021"/>
            <a:ext cx="1389503" cy="72691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44" name="正方形/長方形 43"/>
          <p:cNvSpPr/>
          <p:nvPr/>
        </p:nvSpPr>
        <p:spPr>
          <a:xfrm>
            <a:off x="2491186" y="2142996"/>
            <a:ext cx="1389503" cy="72691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45" name="正方形/長方形 44"/>
          <p:cNvSpPr/>
          <p:nvPr/>
        </p:nvSpPr>
        <p:spPr>
          <a:xfrm>
            <a:off x="2491186" y="2908971"/>
            <a:ext cx="1389503" cy="72691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46" name="正方形/長方形 45"/>
          <p:cNvSpPr/>
          <p:nvPr/>
        </p:nvSpPr>
        <p:spPr>
          <a:xfrm>
            <a:off x="2491186" y="3674946"/>
            <a:ext cx="1389503" cy="72691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47" name="正方形/長方形 46"/>
          <p:cNvSpPr/>
          <p:nvPr/>
        </p:nvSpPr>
        <p:spPr>
          <a:xfrm>
            <a:off x="2491186" y="6738846"/>
            <a:ext cx="1389503" cy="72691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49" name="正方形/長方形 48"/>
          <p:cNvSpPr/>
          <p:nvPr/>
        </p:nvSpPr>
        <p:spPr>
          <a:xfrm>
            <a:off x="2491186" y="4440921"/>
            <a:ext cx="1389503" cy="72691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50" name="正方形/長方形 49"/>
          <p:cNvSpPr/>
          <p:nvPr/>
        </p:nvSpPr>
        <p:spPr>
          <a:xfrm>
            <a:off x="2491186" y="5972871"/>
            <a:ext cx="1389503" cy="72691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51" name="正方形/長方形 50"/>
          <p:cNvSpPr/>
          <p:nvPr/>
        </p:nvSpPr>
        <p:spPr>
          <a:xfrm>
            <a:off x="2491186" y="7504824"/>
            <a:ext cx="1389503" cy="72691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52" name="正方形/長方形 51"/>
          <p:cNvSpPr/>
          <p:nvPr/>
        </p:nvSpPr>
        <p:spPr>
          <a:xfrm>
            <a:off x="2491186" y="5206896"/>
            <a:ext cx="1389503" cy="72691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54" name="正方形/長方形 53"/>
          <p:cNvSpPr/>
          <p:nvPr/>
        </p:nvSpPr>
        <p:spPr>
          <a:xfrm>
            <a:off x="3925408" y="1377018"/>
            <a:ext cx="2875442" cy="72691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55" name="正方形/長方形 54"/>
          <p:cNvSpPr/>
          <p:nvPr/>
        </p:nvSpPr>
        <p:spPr>
          <a:xfrm>
            <a:off x="3925408" y="2142993"/>
            <a:ext cx="2875442" cy="72691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56" name="正方形/長方形 55"/>
          <p:cNvSpPr/>
          <p:nvPr/>
        </p:nvSpPr>
        <p:spPr>
          <a:xfrm>
            <a:off x="3925408" y="2908968"/>
            <a:ext cx="2875442" cy="72691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57" name="正方形/長方形 56"/>
          <p:cNvSpPr/>
          <p:nvPr/>
        </p:nvSpPr>
        <p:spPr>
          <a:xfrm>
            <a:off x="3925408" y="3674943"/>
            <a:ext cx="2875442" cy="72691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58" name="正方形/長方形 57"/>
          <p:cNvSpPr/>
          <p:nvPr/>
        </p:nvSpPr>
        <p:spPr>
          <a:xfrm>
            <a:off x="3925408" y="6738843"/>
            <a:ext cx="2875442" cy="72691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60" name="正方形/長方形 59"/>
          <p:cNvSpPr/>
          <p:nvPr/>
        </p:nvSpPr>
        <p:spPr>
          <a:xfrm>
            <a:off x="3925408" y="4440918"/>
            <a:ext cx="2875442" cy="72691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62" name="正方形/長方形 61"/>
          <p:cNvSpPr/>
          <p:nvPr/>
        </p:nvSpPr>
        <p:spPr>
          <a:xfrm>
            <a:off x="3925408" y="5972868"/>
            <a:ext cx="2875442" cy="72691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63" name="正方形/長方形 62"/>
          <p:cNvSpPr/>
          <p:nvPr/>
        </p:nvSpPr>
        <p:spPr>
          <a:xfrm>
            <a:off x="3925408" y="7504821"/>
            <a:ext cx="2875442" cy="72691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64" name="正方形/長方形 63"/>
          <p:cNvSpPr/>
          <p:nvPr/>
        </p:nvSpPr>
        <p:spPr>
          <a:xfrm>
            <a:off x="3925408" y="5206893"/>
            <a:ext cx="2875442" cy="72691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2459736" y="1097162"/>
            <a:ext cx="21411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itchFamily="50" charset="-128"/>
                <a:ea typeface="HG丸ｺﾞｼｯｸM-PRO" pitchFamily="50" charset="-128"/>
              </a:rPr>
              <a:t>①個人作業</a:t>
            </a: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3869436" y="1097162"/>
            <a:ext cx="21411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itchFamily="50" charset="-128"/>
                <a:ea typeface="HG丸ｺﾞｼｯｸM-PRO" pitchFamily="50" charset="-128"/>
              </a:rPr>
              <a:t>②グループ作業</a:t>
            </a:r>
          </a:p>
        </p:txBody>
      </p:sp>
      <p:grpSp>
        <p:nvGrpSpPr>
          <p:cNvPr id="2" name="グループ化 1"/>
          <p:cNvGrpSpPr/>
          <p:nvPr/>
        </p:nvGrpSpPr>
        <p:grpSpPr>
          <a:xfrm>
            <a:off x="3828722" y="1424670"/>
            <a:ext cx="284507" cy="6774542"/>
            <a:chOff x="3857750" y="1424670"/>
            <a:chExt cx="284507" cy="6774542"/>
          </a:xfrm>
        </p:grpSpPr>
        <p:sp>
          <p:nvSpPr>
            <p:cNvPr id="67" name="右矢印 66"/>
            <p:cNvSpPr/>
            <p:nvPr/>
          </p:nvSpPr>
          <p:spPr>
            <a:xfrm>
              <a:off x="3857750" y="1424670"/>
              <a:ext cx="284507" cy="65314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8" name="右矢印 67"/>
            <p:cNvSpPr/>
            <p:nvPr/>
          </p:nvSpPr>
          <p:spPr>
            <a:xfrm>
              <a:off x="3857750" y="2189845"/>
              <a:ext cx="284507" cy="65314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9" name="右矢印 68"/>
            <p:cNvSpPr/>
            <p:nvPr/>
          </p:nvSpPr>
          <p:spPr>
            <a:xfrm>
              <a:off x="3857750" y="2955020"/>
              <a:ext cx="284507" cy="65314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1" name="右矢印 70"/>
            <p:cNvSpPr/>
            <p:nvPr/>
          </p:nvSpPr>
          <p:spPr>
            <a:xfrm>
              <a:off x="3857750" y="3720195"/>
              <a:ext cx="284507" cy="65314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2" name="右矢印 71"/>
            <p:cNvSpPr/>
            <p:nvPr/>
          </p:nvSpPr>
          <p:spPr>
            <a:xfrm>
              <a:off x="3857750" y="4485370"/>
              <a:ext cx="284507" cy="65314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3" name="右矢印 72"/>
            <p:cNvSpPr/>
            <p:nvPr/>
          </p:nvSpPr>
          <p:spPr>
            <a:xfrm>
              <a:off x="3857750" y="5250545"/>
              <a:ext cx="284507" cy="65314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4" name="右矢印 73"/>
            <p:cNvSpPr/>
            <p:nvPr/>
          </p:nvSpPr>
          <p:spPr>
            <a:xfrm>
              <a:off x="3857750" y="6015720"/>
              <a:ext cx="284507" cy="65314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5" name="右矢印 74"/>
            <p:cNvSpPr/>
            <p:nvPr/>
          </p:nvSpPr>
          <p:spPr>
            <a:xfrm>
              <a:off x="3857750" y="6780895"/>
              <a:ext cx="284507" cy="65314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" name="右矢印 77"/>
            <p:cNvSpPr/>
            <p:nvPr/>
          </p:nvSpPr>
          <p:spPr>
            <a:xfrm>
              <a:off x="3857750" y="7546070"/>
              <a:ext cx="284507" cy="65314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368137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779</TotalTime>
  <Words>200</Words>
  <Application>Microsoft Office PowerPoint</Application>
  <PresentationFormat>A4 210 x 297 mm</PresentationFormat>
  <Paragraphs>36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HG丸ｺﾞｼｯｸM-PRO</vt:lpstr>
      <vt:lpstr>メイリオ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Reo</dc:creator>
  <cp:lastModifiedBy>玲欧 木村</cp:lastModifiedBy>
  <cp:revision>110</cp:revision>
  <cp:lastPrinted>2018-05-23T00:51:58Z</cp:lastPrinted>
  <dcterms:created xsi:type="dcterms:W3CDTF">2015-04-15T23:25:45Z</dcterms:created>
  <dcterms:modified xsi:type="dcterms:W3CDTF">2019-01-14T08:53:36Z</dcterms:modified>
</cp:coreProperties>
</file>